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2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E7EE-E4C8-488E-BCFF-F2F94B2F9B22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E28-1901-404C-8FBB-CFAA3509F6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99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E7EE-E4C8-488E-BCFF-F2F94B2F9B22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E28-1901-404C-8FBB-CFAA3509F6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55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E7EE-E4C8-488E-BCFF-F2F94B2F9B22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E28-1901-404C-8FBB-CFAA3509F6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633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E7EE-E4C8-488E-BCFF-F2F94B2F9B22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E28-1901-404C-8FBB-CFAA3509F6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23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E7EE-E4C8-488E-BCFF-F2F94B2F9B22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E28-1901-404C-8FBB-CFAA3509F6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02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E7EE-E4C8-488E-BCFF-F2F94B2F9B22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E28-1901-404C-8FBB-CFAA3509F6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131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E7EE-E4C8-488E-BCFF-F2F94B2F9B22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E28-1901-404C-8FBB-CFAA3509F6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01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E7EE-E4C8-488E-BCFF-F2F94B2F9B22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E28-1901-404C-8FBB-CFAA3509F6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240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E7EE-E4C8-488E-BCFF-F2F94B2F9B22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E28-1901-404C-8FBB-CFAA3509F6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98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E7EE-E4C8-488E-BCFF-F2F94B2F9B22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E28-1901-404C-8FBB-CFAA3509F6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89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E7EE-E4C8-488E-BCFF-F2F94B2F9B22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E28-1901-404C-8FBB-CFAA3509F6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74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8E7EE-E4C8-488E-BCFF-F2F94B2F9B22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2E28-1901-404C-8FBB-CFAA3509F6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508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s-ES" dirty="0" smtClean="0">
                <a:latin typeface="Algerian" panose="04020705040A02060702" pitchFamily="82" charset="0"/>
              </a:rPr>
              <a:t>DIFFÉRENCES ENTRE COMME ET COMMENT</a:t>
            </a:r>
            <a:endParaRPr lang="es-ES" dirty="0"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www.lescoursdemaite.com</a:t>
            </a:r>
            <a:endParaRPr lang="es-ES" b="1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22" y="3289895"/>
            <a:ext cx="1873346" cy="28449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7685" y="4092636"/>
            <a:ext cx="4116050" cy="20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32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s-ES" b="1" dirty="0" smtClean="0">
                <a:latin typeface="Algerian" panose="04020705040A02060702" pitchFamily="82" charset="0"/>
              </a:rPr>
              <a:t>COMME OU COMMENT????</a:t>
            </a:r>
            <a:endParaRPr lang="es-ES" b="1" dirty="0"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s-ES" u="sng" dirty="0" err="1" smtClean="0">
                <a:latin typeface="Arial Narrow" panose="020B0606020202030204" pitchFamily="34" charset="0"/>
              </a:rPr>
              <a:t>Exemple</a:t>
            </a:r>
            <a:r>
              <a:rPr lang="es-ES" dirty="0" smtClean="0">
                <a:latin typeface="Arial Narrow" panose="020B0606020202030204" pitchFamily="34" charset="0"/>
              </a:rPr>
              <a:t>: Je me demande </a:t>
            </a:r>
            <a:r>
              <a:rPr lang="es-ES" dirty="0" err="1" smtClean="0">
                <a:latin typeface="Arial Narrow" panose="020B0606020202030204" pitchFamily="34" charset="0"/>
              </a:rPr>
              <a:t>comme</a:t>
            </a:r>
            <a:r>
              <a:rPr lang="es-ES" dirty="0" smtClean="0">
                <a:latin typeface="Arial Narrow" panose="020B0606020202030204" pitchFamily="34" charset="0"/>
              </a:rPr>
              <a:t>/</a:t>
            </a:r>
            <a:r>
              <a:rPr lang="es-ES" dirty="0" err="1" smtClean="0">
                <a:latin typeface="Arial Narrow" panose="020B0606020202030204" pitchFamily="34" charset="0"/>
              </a:rPr>
              <a:t>comment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dirty="0" err="1" smtClean="0">
                <a:latin typeface="Arial Narrow" panose="020B0606020202030204" pitchFamily="34" charset="0"/>
              </a:rPr>
              <a:t>aller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dirty="0" err="1" smtClean="0">
                <a:latin typeface="Arial Narrow" panose="020B0606020202030204" pitchFamily="34" charset="0"/>
              </a:rPr>
              <a:t>aux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dirty="0" err="1" smtClean="0">
                <a:latin typeface="Arial Narrow" panose="020B0606020202030204" pitchFamily="34" charset="0"/>
              </a:rPr>
              <a:t>cours</a:t>
            </a:r>
            <a:r>
              <a:rPr lang="es-ES" dirty="0" smtClean="0">
                <a:latin typeface="Arial Narrow" panose="020B0606020202030204" pitchFamily="34" charset="0"/>
              </a:rPr>
              <a:t> de </a:t>
            </a:r>
            <a:r>
              <a:rPr lang="es-ES" dirty="0" err="1" smtClean="0">
                <a:latin typeface="Arial Narrow" panose="020B0606020202030204" pitchFamily="34" charset="0"/>
              </a:rPr>
              <a:t>français</a:t>
            </a:r>
            <a:r>
              <a:rPr lang="es-ES" dirty="0" smtClean="0">
                <a:latin typeface="Arial Narrow" panose="020B0606020202030204" pitchFamily="34" charset="0"/>
              </a:rPr>
              <a:t> “Les </a:t>
            </a:r>
            <a:r>
              <a:rPr lang="es-ES" dirty="0" err="1" smtClean="0">
                <a:latin typeface="Arial Narrow" panose="020B0606020202030204" pitchFamily="34" charset="0"/>
              </a:rPr>
              <a:t>cours</a:t>
            </a:r>
            <a:r>
              <a:rPr lang="es-ES" dirty="0" smtClean="0">
                <a:latin typeface="Arial Narrow" panose="020B0606020202030204" pitchFamily="34" charset="0"/>
              </a:rPr>
              <a:t> de </a:t>
            </a:r>
            <a:r>
              <a:rPr lang="es-ES" dirty="0" err="1" smtClean="0">
                <a:latin typeface="Arial Narrow" panose="020B0606020202030204" pitchFamily="34" charset="0"/>
              </a:rPr>
              <a:t>Maïté</a:t>
            </a:r>
            <a:r>
              <a:rPr lang="es-ES" dirty="0" smtClean="0">
                <a:latin typeface="Arial Narrow" panose="020B0606020202030204" pitchFamily="34" charset="0"/>
              </a:rPr>
              <a:t>”. </a:t>
            </a:r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 smtClean="0">
                <a:latin typeface="Arial Black" panose="020B0A04020102020204" pitchFamily="34" charset="0"/>
              </a:rPr>
              <a:t>Oh </a:t>
            </a:r>
            <a:r>
              <a:rPr lang="es-ES" dirty="0" err="1" smtClean="0">
                <a:latin typeface="Arial Black" panose="020B0A04020102020204" pitchFamily="34" charset="0"/>
              </a:rPr>
              <a:t>là</a:t>
            </a:r>
            <a:r>
              <a:rPr lang="es-ES" dirty="0" smtClean="0">
                <a:latin typeface="Arial Black" panose="020B0A04020102020204" pitchFamily="34" charset="0"/>
              </a:rPr>
              <a:t> </a:t>
            </a:r>
            <a:r>
              <a:rPr lang="es-ES" smtClean="0">
                <a:latin typeface="Arial Black" panose="020B0A04020102020204" pitchFamily="34" charset="0"/>
              </a:rPr>
              <a:t>là!! </a:t>
            </a:r>
            <a:r>
              <a:rPr lang="es-ES" dirty="0" err="1" smtClean="0">
                <a:latin typeface="Arial Black" panose="020B0A04020102020204" pitchFamily="34" charset="0"/>
              </a:rPr>
              <a:t>C´est</a:t>
            </a:r>
            <a:r>
              <a:rPr lang="es-ES" dirty="0" smtClean="0">
                <a:latin typeface="Arial Black" panose="020B0A04020102020204" pitchFamily="34" charset="0"/>
              </a:rPr>
              <a:t> compliqué?? Pas du </a:t>
            </a:r>
            <a:r>
              <a:rPr lang="es-ES" dirty="0" err="1" smtClean="0">
                <a:latin typeface="Arial Black" panose="020B0A04020102020204" pitchFamily="34" charset="0"/>
              </a:rPr>
              <a:t>tout</a:t>
            </a:r>
            <a:r>
              <a:rPr lang="es-ES" dirty="0" smtClean="0">
                <a:latin typeface="Arial Black" panose="020B0A04020102020204" pitchFamily="34" charset="0"/>
              </a:rPr>
              <a:t>!!  ;)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474" y="3921705"/>
            <a:ext cx="4823914" cy="293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55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s-ES" b="1" dirty="0" smtClean="0">
                <a:latin typeface="Algerian" panose="04020705040A02060702" pitchFamily="82" charset="0"/>
              </a:rPr>
              <a:t>COMME</a:t>
            </a:r>
            <a:endParaRPr lang="es-ES" b="1" dirty="0"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94635"/>
            <a:ext cx="8128000" cy="4568349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s-ES" u="sng" dirty="0" smtClean="0">
                <a:latin typeface="Arial Narrow" panose="020B0606020202030204" pitchFamily="34" charset="0"/>
              </a:rPr>
              <a:t>La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u="sng" dirty="0" err="1" smtClean="0">
                <a:latin typeface="Arial Narrow" panose="020B0606020202030204" pitchFamily="34" charset="0"/>
              </a:rPr>
              <a:t>différence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u="sng" dirty="0" err="1" smtClean="0">
                <a:latin typeface="Arial Narrow" panose="020B0606020202030204" pitchFamily="34" charset="0"/>
              </a:rPr>
              <a:t>principale</a:t>
            </a:r>
            <a:r>
              <a:rPr lang="es-ES" dirty="0" smtClean="0">
                <a:latin typeface="Arial Narrow" panose="020B0606020202030204" pitchFamily="34" charset="0"/>
              </a:rPr>
              <a:t>: “</a:t>
            </a:r>
            <a:r>
              <a:rPr lang="es-ES" dirty="0" err="1" smtClean="0">
                <a:latin typeface="Arial Narrow" panose="020B0606020202030204" pitchFamily="34" charset="0"/>
              </a:rPr>
              <a:t>comme</a:t>
            </a:r>
            <a:r>
              <a:rPr lang="es-ES" dirty="0" smtClean="0">
                <a:latin typeface="Arial Narrow" panose="020B0606020202030204" pitchFamily="34" charset="0"/>
              </a:rPr>
              <a:t>” </a:t>
            </a:r>
            <a:r>
              <a:rPr lang="es-ES" dirty="0" err="1" smtClean="0">
                <a:latin typeface="Arial Narrow" panose="020B0606020202030204" pitchFamily="34" charset="0"/>
              </a:rPr>
              <a:t>connecte</a:t>
            </a:r>
            <a:r>
              <a:rPr lang="es-ES" dirty="0" smtClean="0">
                <a:latin typeface="Arial Narrow" panose="020B0606020202030204" pitchFamily="34" charset="0"/>
              </a:rPr>
              <a:t> 2 </a:t>
            </a:r>
            <a:r>
              <a:rPr lang="es-ES" dirty="0" err="1" smtClean="0">
                <a:latin typeface="Arial Narrow" panose="020B0606020202030204" pitchFamily="34" charset="0"/>
              </a:rPr>
              <a:t>portions</a:t>
            </a:r>
            <a:r>
              <a:rPr lang="es-ES" dirty="0" smtClean="0">
                <a:latin typeface="Arial Narrow" panose="020B0606020202030204" pitchFamily="34" charset="0"/>
              </a:rPr>
              <a:t> de </a:t>
            </a:r>
            <a:r>
              <a:rPr lang="es-ES" dirty="0" err="1" smtClean="0">
                <a:latin typeface="Arial Narrow" panose="020B0606020202030204" pitchFamily="34" charset="0"/>
              </a:rPr>
              <a:t>phrase</a:t>
            </a:r>
            <a:r>
              <a:rPr lang="es-ES" dirty="0" smtClean="0"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endParaRPr lang="es-ES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es-ES" u="sng" dirty="0" smtClean="0">
                <a:latin typeface="Arial Narrow" panose="020B0606020202030204" pitchFamily="34" charset="0"/>
              </a:rPr>
              <a:t>Exprime</a:t>
            </a:r>
            <a:r>
              <a:rPr lang="es-ES" dirty="0" smtClean="0">
                <a:latin typeface="Arial Narrow" panose="020B0606020202030204" pitchFamily="34" charset="0"/>
              </a:rPr>
              <a:t>: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966200" y="2419183"/>
            <a:ext cx="3024517" cy="261803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ES" u="sng" dirty="0" err="1" smtClean="0">
                <a:latin typeface="Arial Narrow" panose="020B0606020202030204" pitchFamily="34" charset="0"/>
              </a:rPr>
              <a:t>Expressions</a:t>
            </a:r>
            <a:r>
              <a:rPr lang="es-ES" dirty="0" smtClean="0">
                <a:latin typeface="Arial Narrow" panose="020B0606020202030204" pitchFamily="34" charset="0"/>
              </a:rPr>
              <a:t>:</a:t>
            </a:r>
          </a:p>
          <a:p>
            <a:pPr marL="0" indent="0">
              <a:buNone/>
            </a:pPr>
            <a:r>
              <a:rPr lang="es-ES" dirty="0" err="1" smtClean="0">
                <a:latin typeface="Arial Narrow" panose="020B0606020202030204" pitchFamily="34" charset="0"/>
              </a:rPr>
              <a:t>Comme</a:t>
            </a:r>
            <a:r>
              <a:rPr lang="es-ES" dirty="0" smtClean="0">
                <a:latin typeface="Arial Narrow" panose="020B0606020202030204" pitchFamily="34" charset="0"/>
              </a:rPr>
              <a:t> ci </a:t>
            </a:r>
            <a:r>
              <a:rPr lang="es-ES" dirty="0" err="1" smtClean="0">
                <a:latin typeface="Arial Narrow" panose="020B0606020202030204" pitchFamily="34" charset="0"/>
              </a:rPr>
              <a:t>comme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dirty="0" err="1" smtClean="0">
                <a:latin typeface="Arial Narrow" panose="020B0606020202030204" pitchFamily="34" charset="0"/>
              </a:rPr>
              <a:t>ça</a:t>
            </a:r>
            <a:endParaRPr lang="es-ES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s-ES" dirty="0" err="1" smtClean="0">
                <a:latin typeface="Arial Narrow" panose="020B0606020202030204" pitchFamily="34" charset="0"/>
              </a:rPr>
              <a:t>Comme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dirty="0" err="1" smtClean="0">
                <a:latin typeface="Arial Narrow" panose="020B0606020202030204" pitchFamily="34" charset="0"/>
              </a:rPr>
              <a:t>quoi</a:t>
            </a:r>
            <a:endParaRPr lang="es-ES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s-ES" dirty="0" err="1" smtClean="0">
                <a:latin typeface="Arial Narrow" panose="020B0606020202030204" pitchFamily="34" charset="0"/>
              </a:rPr>
              <a:t>Alors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dirty="0" err="1" smtClean="0">
                <a:latin typeface="Arial Narrow" panose="020B0606020202030204" pitchFamily="34" charset="0"/>
              </a:rPr>
              <a:t>comme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dirty="0" err="1" smtClean="0">
                <a:latin typeface="Arial Narrow" panose="020B0606020202030204" pitchFamily="34" charset="0"/>
              </a:rPr>
              <a:t>ça</a:t>
            </a:r>
            <a:endParaRPr lang="es-ES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s-ES" dirty="0" err="1" smtClean="0">
                <a:latin typeface="Arial Narrow" panose="020B0606020202030204" pitchFamily="34" charset="0"/>
              </a:rPr>
              <a:t>Comme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dirty="0" err="1" smtClean="0">
                <a:latin typeface="Arial Narrow" panose="020B0606020202030204" pitchFamily="34" charset="0"/>
              </a:rPr>
              <a:t>ça</a:t>
            </a:r>
            <a:endParaRPr lang="es-ES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507989"/>
              </p:ext>
            </p:extLst>
          </p:nvPr>
        </p:nvGraphicFramePr>
        <p:xfrm>
          <a:off x="838200" y="4070305"/>
          <a:ext cx="8128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LA CAUSE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Comme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il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fait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froid</a:t>
                      </a:r>
                      <a:r>
                        <a:rPr lang="es-ES" baseline="0" dirty="0" smtClean="0"/>
                        <a:t>, </a:t>
                      </a:r>
                      <a:r>
                        <a:rPr lang="es-ES" baseline="0" dirty="0" err="1" smtClean="0"/>
                        <a:t>nous</a:t>
                      </a:r>
                      <a:r>
                        <a:rPr lang="es-ES" baseline="0" dirty="0" smtClean="0"/>
                        <a:t> y </a:t>
                      </a:r>
                      <a:r>
                        <a:rPr lang="es-ES" baseline="0" dirty="0" err="1" smtClean="0"/>
                        <a:t>restons</a:t>
                      </a:r>
                      <a:r>
                        <a:rPr lang="es-ES" baseline="0" dirty="0" smtClean="0"/>
                        <a:t>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LA COMPARAISON</a:t>
                      </a:r>
                      <a:endParaRPr lang="es-E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Il</a:t>
                      </a:r>
                      <a:r>
                        <a:rPr lang="es-E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est</a:t>
                      </a:r>
                      <a:r>
                        <a:rPr lang="es-E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comme</a:t>
                      </a:r>
                      <a:r>
                        <a:rPr lang="es-E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toi</a:t>
                      </a:r>
                      <a:r>
                        <a:rPr lang="es-E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, </a:t>
                      </a:r>
                      <a:r>
                        <a:rPr lang="es-ES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il</a:t>
                      </a:r>
                      <a:r>
                        <a:rPr lang="es-E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n´aime</a:t>
                      </a:r>
                      <a:r>
                        <a:rPr lang="es-ES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baseline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pas</a:t>
                      </a:r>
                      <a:r>
                        <a:rPr lang="es-ES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le </a:t>
                      </a:r>
                      <a:r>
                        <a:rPr lang="es-ES" baseline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lait</a:t>
                      </a:r>
                      <a:r>
                        <a:rPr lang="es-ES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es-E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L´ADDITION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* </a:t>
                      </a:r>
                      <a:r>
                        <a:rPr lang="es-ES" dirty="0" err="1" smtClean="0"/>
                        <a:t>Peut</a:t>
                      </a:r>
                      <a:r>
                        <a:rPr lang="es-ES" baseline="0" dirty="0" smtClean="0"/>
                        <a:t>  </a:t>
                      </a:r>
                      <a:r>
                        <a:rPr lang="es-ES" baseline="0" dirty="0" err="1" smtClean="0"/>
                        <a:t>être</a:t>
                      </a:r>
                      <a:r>
                        <a:rPr lang="es-ES" baseline="0" dirty="0" smtClean="0"/>
                        <a:t> remplacé par “et”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PERMET D´INTRODUIRE</a:t>
                      </a:r>
                      <a:r>
                        <a:rPr lang="es-ES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UN TITRE, UNE QUALITÉ</a:t>
                      </a:r>
                      <a:endParaRPr lang="es-E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* </a:t>
                      </a:r>
                      <a:r>
                        <a:rPr lang="es-ES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Peut</a:t>
                      </a:r>
                      <a:r>
                        <a:rPr lang="es-ES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être</a:t>
                      </a:r>
                      <a:r>
                        <a:rPr lang="es-E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remplacé</a:t>
                      </a:r>
                      <a:r>
                        <a:rPr lang="es-ES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par “en </a:t>
                      </a:r>
                      <a:r>
                        <a:rPr lang="es-ES" baseline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tant</a:t>
                      </a:r>
                      <a:r>
                        <a:rPr lang="es-ES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que”</a:t>
                      </a:r>
                      <a:endParaRPr lang="es-E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PERMET</a:t>
                      </a:r>
                      <a:r>
                        <a:rPr lang="es-ES" baseline="0" dirty="0" smtClean="0"/>
                        <a:t> D´INTRODUIRE UN EXEMPLE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Les </a:t>
                      </a:r>
                      <a:r>
                        <a:rPr lang="es-ES" dirty="0" err="1" smtClean="0"/>
                        <a:t>fruits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comme</a:t>
                      </a:r>
                      <a:r>
                        <a:rPr lang="es-ES" dirty="0" smtClean="0"/>
                        <a:t> les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fraises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ou</a:t>
                      </a:r>
                      <a:r>
                        <a:rPr lang="es-ES" baseline="0" dirty="0" smtClean="0"/>
                        <a:t> les </a:t>
                      </a:r>
                      <a:r>
                        <a:rPr lang="es-ES" baseline="0" dirty="0" err="1" smtClean="0"/>
                        <a:t>pêches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permettent</a:t>
                      </a:r>
                      <a:r>
                        <a:rPr lang="es-ES" baseline="0" dirty="0" smtClean="0"/>
                        <a:t> de faire des </a:t>
                      </a:r>
                      <a:r>
                        <a:rPr lang="es-ES" baseline="0" dirty="0" err="1" smtClean="0"/>
                        <a:t>glaces</a:t>
                      </a:r>
                      <a:r>
                        <a:rPr lang="es-ES" baseline="0" dirty="0" smtClean="0"/>
                        <a:t>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72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s-ES" b="1" dirty="0" smtClean="0">
                <a:latin typeface="Algerian" panose="04020705040A02060702" pitchFamily="82" charset="0"/>
              </a:rPr>
              <a:t>COMMENT</a:t>
            </a:r>
            <a:endParaRPr lang="es-ES" b="1" dirty="0"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132608" cy="43513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latin typeface="Arial Narrow" panose="020B0606020202030204" pitchFamily="34" charset="0"/>
              </a:rPr>
              <a:t>“</a:t>
            </a:r>
            <a:r>
              <a:rPr lang="es-ES" dirty="0" err="1" smtClean="0">
                <a:latin typeface="Arial Narrow" panose="020B0606020202030204" pitchFamily="34" charset="0"/>
              </a:rPr>
              <a:t>Comment</a:t>
            </a:r>
            <a:r>
              <a:rPr lang="es-ES" dirty="0" smtClean="0">
                <a:latin typeface="Arial Narrow" panose="020B0606020202030204" pitchFamily="34" charset="0"/>
              </a:rPr>
              <a:t>” </a:t>
            </a:r>
            <a:r>
              <a:rPr lang="es-ES" dirty="0" err="1" smtClean="0">
                <a:latin typeface="Arial Narrow" panose="020B0606020202030204" pitchFamily="34" charset="0"/>
              </a:rPr>
              <a:t>est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u="sng" dirty="0" err="1" smtClean="0">
                <a:latin typeface="Arial Narrow" panose="020B0606020202030204" pitchFamily="34" charset="0"/>
              </a:rPr>
              <a:t>employé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dirty="0" err="1" smtClean="0">
                <a:latin typeface="Arial Narrow" panose="020B0606020202030204" pitchFamily="34" charset="0"/>
              </a:rPr>
              <a:t>pour</a:t>
            </a:r>
            <a:r>
              <a:rPr lang="es-ES" dirty="0" smtClean="0">
                <a:latin typeface="Arial Narrow" panose="020B060602020203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s-ES" dirty="0" err="1" smtClean="0">
                <a:latin typeface="Arial Narrow" panose="020B0606020202030204" pitchFamily="34" charset="0"/>
              </a:rPr>
              <a:t>Poser</a:t>
            </a:r>
            <a:r>
              <a:rPr lang="es-ES" dirty="0" smtClean="0">
                <a:latin typeface="Arial Narrow" panose="020B0606020202030204" pitchFamily="34" charset="0"/>
              </a:rPr>
              <a:t> une </a:t>
            </a:r>
            <a:r>
              <a:rPr lang="es-ES" b="1" dirty="0" err="1" smtClean="0">
                <a:latin typeface="Arial Narrow" panose="020B0606020202030204" pitchFamily="34" charset="0"/>
              </a:rPr>
              <a:t>question</a:t>
            </a:r>
            <a:r>
              <a:rPr lang="es-ES" dirty="0">
                <a:latin typeface="Arial Narrow" panose="020B0606020202030204" pitchFamily="34" charset="0"/>
              </a:rPr>
              <a:t>.</a:t>
            </a:r>
            <a:endParaRPr lang="es-ES" dirty="0" smtClean="0">
              <a:latin typeface="Arial Narrow" panose="020B0606020202030204" pitchFamily="34" charset="0"/>
            </a:endParaRPr>
          </a:p>
          <a:p>
            <a:pPr>
              <a:buFontTx/>
              <a:buChar char="-"/>
            </a:pPr>
            <a:r>
              <a:rPr lang="es-ES" dirty="0" err="1" smtClean="0">
                <a:latin typeface="Arial Narrow" panose="020B0606020202030204" pitchFamily="34" charset="0"/>
              </a:rPr>
              <a:t>Pour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dirty="0" err="1" smtClean="0">
                <a:latin typeface="Arial Narrow" panose="020B0606020202030204" pitchFamily="34" charset="0"/>
              </a:rPr>
              <a:t>explimer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dirty="0" err="1" smtClean="0">
                <a:latin typeface="Arial Narrow" panose="020B0606020202030204" pitchFamily="34" charset="0"/>
              </a:rPr>
              <a:t>l´indignation</a:t>
            </a:r>
            <a:r>
              <a:rPr lang="es-ES" dirty="0">
                <a:latin typeface="Arial Narrow" panose="020B0606020202030204" pitchFamily="34" charset="0"/>
              </a:rPr>
              <a:t> </a:t>
            </a:r>
            <a:r>
              <a:rPr lang="es-ES" dirty="0" err="1" smtClean="0">
                <a:latin typeface="Arial Narrow" panose="020B0606020202030204" pitchFamily="34" charset="0"/>
              </a:rPr>
              <a:t>ou</a:t>
            </a:r>
            <a:r>
              <a:rPr lang="es-ES" dirty="0" smtClean="0">
                <a:latin typeface="Arial Narrow" panose="020B0606020202030204" pitchFamily="34" charset="0"/>
              </a:rPr>
              <a:t> la </a:t>
            </a:r>
            <a:r>
              <a:rPr lang="es-ES" dirty="0" err="1" smtClean="0">
                <a:latin typeface="Arial Narrow" panose="020B0606020202030204" pitchFamily="34" charset="0"/>
              </a:rPr>
              <a:t>réprobation</a:t>
            </a:r>
            <a:r>
              <a:rPr lang="es-ES" dirty="0" smtClean="0">
                <a:latin typeface="Arial Narrow" panose="020B0606020202030204" pitchFamily="34" charset="0"/>
              </a:rPr>
              <a:t> de </a:t>
            </a:r>
            <a:r>
              <a:rPr lang="es-ES" dirty="0" err="1" smtClean="0">
                <a:latin typeface="Arial Narrow" panose="020B0606020202030204" pitchFamily="34" charset="0"/>
              </a:rPr>
              <a:t>manière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b="1" dirty="0" err="1" smtClean="0">
                <a:latin typeface="Arial Narrow" panose="020B0606020202030204" pitchFamily="34" charset="0"/>
              </a:rPr>
              <a:t>exclamative</a:t>
            </a:r>
            <a:r>
              <a:rPr lang="es-ES" dirty="0" smtClean="0"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r>
              <a:rPr lang="es-ES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es-ES" dirty="0" err="1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Comment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!!!</a:t>
            </a:r>
          </a:p>
          <a:p>
            <a:pPr>
              <a:buFontTx/>
              <a:buChar char="-"/>
            </a:pPr>
            <a:r>
              <a:rPr lang="es-ES" dirty="0" err="1" smtClean="0">
                <a:latin typeface="Arial Narrow" panose="020B0606020202030204" pitchFamily="34" charset="0"/>
              </a:rPr>
              <a:t>Pour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dirty="0" err="1" smtClean="0">
                <a:latin typeface="Arial Narrow" panose="020B0606020202030204" pitchFamily="34" charset="0"/>
              </a:rPr>
              <a:t>introduire</a:t>
            </a:r>
            <a:r>
              <a:rPr lang="es-ES" dirty="0" smtClean="0">
                <a:latin typeface="Arial Narrow" panose="020B0606020202030204" pitchFamily="34" charset="0"/>
              </a:rPr>
              <a:t> une </a:t>
            </a:r>
            <a:r>
              <a:rPr lang="es-ES" dirty="0" err="1" smtClean="0">
                <a:latin typeface="Arial Narrow" panose="020B0606020202030204" pitchFamily="34" charset="0"/>
              </a:rPr>
              <a:t>proposition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b="1" dirty="0" err="1" smtClean="0">
                <a:latin typeface="Arial Narrow" panose="020B0606020202030204" pitchFamily="34" charset="0"/>
              </a:rPr>
              <a:t>interrogative</a:t>
            </a:r>
            <a:r>
              <a:rPr lang="es-ES" dirty="0" smtClean="0">
                <a:latin typeface="Arial Narrow" panose="020B0606020202030204" pitchFamily="34" charset="0"/>
              </a:rPr>
              <a:t> </a:t>
            </a:r>
            <a:r>
              <a:rPr lang="es-ES" b="1" dirty="0" err="1" smtClean="0">
                <a:latin typeface="Arial Narrow" panose="020B0606020202030204" pitchFamily="34" charset="0"/>
              </a:rPr>
              <a:t>indirecte</a:t>
            </a:r>
            <a:r>
              <a:rPr lang="es-ES" dirty="0" smtClean="0"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r>
              <a:rPr lang="es-ES" dirty="0">
                <a:latin typeface="Arial Narrow" panose="020B0606020202030204" pitchFamily="34" charset="0"/>
              </a:rPr>
              <a:t>	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Je me demande </a:t>
            </a:r>
            <a:r>
              <a:rPr lang="es-ES" dirty="0" err="1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comment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 tu </a:t>
            </a:r>
            <a:r>
              <a:rPr lang="es-ES" dirty="0" err="1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t´appelles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?</a:t>
            </a:r>
            <a:endParaRPr lang="es-ES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294298" y="1825625"/>
            <a:ext cx="2868283" cy="176296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u="sng" dirty="0" err="1" smtClean="0">
                <a:latin typeface="Arial Narrow" panose="020B0606020202030204" pitchFamily="34" charset="0"/>
              </a:rPr>
              <a:t>Expression</a:t>
            </a:r>
            <a:r>
              <a:rPr lang="es-ES" dirty="0" smtClean="0">
                <a:latin typeface="Arial Narrow" panose="020B0606020202030204" pitchFamily="34" charset="0"/>
              </a:rPr>
              <a:t>:</a:t>
            </a:r>
          </a:p>
          <a:p>
            <a:pPr marL="0" indent="0">
              <a:buNone/>
            </a:pPr>
            <a:endParaRPr lang="es-ES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s-ES" dirty="0" smtClean="0">
                <a:latin typeface="Arial Narrow" panose="020B0606020202030204" pitchFamily="34" charset="0"/>
              </a:rPr>
              <a:t>Et </a:t>
            </a:r>
            <a:r>
              <a:rPr lang="es-ES" dirty="0" err="1" smtClean="0">
                <a:latin typeface="Arial Narrow" panose="020B0606020202030204" pitchFamily="34" charset="0"/>
              </a:rPr>
              <a:t>comment</a:t>
            </a:r>
            <a:r>
              <a:rPr lang="es-ES" dirty="0" smtClean="0">
                <a:latin typeface="Arial Narrow" panose="020B0606020202030204" pitchFamily="34" charset="0"/>
              </a:rPr>
              <a:t>!!</a:t>
            </a:r>
            <a:endParaRPr lang="es-E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496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pPr algn="ctr"/>
            <a:r>
              <a:rPr lang="es-ES" dirty="0" smtClean="0"/>
              <a:t>VOUZ AVEZ APPRIS LES </a:t>
            </a:r>
            <a:r>
              <a:rPr lang="es-ES" b="1" dirty="0" smtClean="0">
                <a:latin typeface="Algerian" panose="04020705040A02060702" pitchFamily="82" charset="0"/>
              </a:rPr>
              <a:t>DIFFÉRENCES</a:t>
            </a:r>
            <a:r>
              <a:rPr lang="es-ES" dirty="0" smtClean="0"/>
              <a:t>? MAINTENANT C´EST À VOUS!!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396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fontAlgn="base"/>
            <a:r>
              <a:rPr lang="fr-FR" dirty="0"/>
              <a:t>…………..tu prépares </a:t>
            </a:r>
            <a:r>
              <a:rPr lang="fr-FR" dirty="0" smtClean="0"/>
              <a:t>ton gâteau au chocolat? </a:t>
            </a:r>
            <a:r>
              <a:rPr lang="fr-FR" dirty="0"/>
              <a:t>Avec </a:t>
            </a:r>
            <a:r>
              <a:rPr lang="fr-FR" dirty="0" smtClean="0"/>
              <a:t>du sucre ou </a:t>
            </a:r>
            <a:r>
              <a:rPr lang="fr-FR" dirty="0"/>
              <a:t>sans?</a:t>
            </a:r>
          </a:p>
          <a:p>
            <a:pPr fontAlgn="base"/>
            <a:r>
              <a:rPr lang="fr-FR" dirty="0"/>
              <a:t>……..j’ai passé la nuit à travailler, je suis </a:t>
            </a:r>
            <a:r>
              <a:rPr lang="fr-FR" dirty="0" smtClean="0"/>
              <a:t>fatigué ce </a:t>
            </a:r>
            <a:r>
              <a:rPr lang="fr-FR" dirty="0"/>
              <a:t>matin.</a:t>
            </a:r>
          </a:p>
          <a:p>
            <a:pPr fontAlgn="base"/>
            <a:r>
              <a:rPr lang="fr-FR" dirty="0"/>
              <a:t>Je ne sais pas du tout ……………réparer </a:t>
            </a:r>
            <a:r>
              <a:rPr lang="fr-FR" dirty="0" smtClean="0"/>
              <a:t>mes chaussettes cassées.</a:t>
            </a:r>
            <a:endParaRPr lang="fr-FR" dirty="0"/>
          </a:p>
          <a:p>
            <a:pPr fontAlgn="base"/>
            <a:r>
              <a:rPr lang="fr-FR" dirty="0"/>
              <a:t>………….? Tu n’as pas </a:t>
            </a:r>
            <a:r>
              <a:rPr lang="fr-FR" dirty="0" smtClean="0"/>
              <a:t>fini le repas?</a:t>
            </a:r>
            <a:endParaRPr lang="fr-FR" dirty="0"/>
          </a:p>
          <a:p>
            <a:pPr fontAlgn="base"/>
            <a:r>
              <a:rPr lang="fr-FR" dirty="0" smtClean="0"/>
              <a:t>Pourquoi </a:t>
            </a:r>
            <a:r>
              <a:rPr lang="fr-FR" dirty="0"/>
              <a:t>tu n’as pas </a:t>
            </a:r>
            <a:r>
              <a:rPr lang="fr-FR" sz="3100" dirty="0"/>
              <a:t>terminé</a:t>
            </a:r>
            <a:r>
              <a:rPr lang="fr-FR" dirty="0"/>
              <a:t> ton assiette?  – ………………………..ça.</a:t>
            </a:r>
          </a:p>
          <a:p>
            <a:pPr fontAlgn="base"/>
            <a:r>
              <a:rPr lang="fr-FR" dirty="0"/>
              <a:t>Dans le </a:t>
            </a:r>
            <a:r>
              <a:rPr lang="fr-FR" dirty="0" smtClean="0"/>
              <a:t>Nord, </a:t>
            </a:r>
            <a:r>
              <a:rPr lang="fr-FR" dirty="0"/>
              <a:t>c’est …………….dans tout le reste </a:t>
            </a:r>
            <a:r>
              <a:rPr lang="fr-FR" dirty="0" smtClean="0"/>
              <a:t>de l´Europe, </a:t>
            </a:r>
            <a:r>
              <a:rPr lang="fr-FR" dirty="0"/>
              <a:t>il fait presque toujours doux et </a:t>
            </a:r>
            <a:r>
              <a:rPr lang="fr-FR" dirty="0" smtClean="0"/>
              <a:t>froid.</a:t>
            </a:r>
            <a:endParaRPr lang="fr-FR" dirty="0"/>
          </a:p>
          <a:p>
            <a:pPr fontAlgn="base"/>
            <a:r>
              <a:rPr lang="fr-FR" dirty="0" smtClean="0"/>
              <a:t>Je </a:t>
            </a:r>
            <a:r>
              <a:rPr lang="fr-FR" dirty="0"/>
              <a:t>suis allergique à toutes les céréales, le blé …….le seigle ou </a:t>
            </a:r>
            <a:r>
              <a:rPr lang="fr-FR" dirty="0" smtClean="0"/>
              <a:t>l´avoine.</a:t>
            </a:r>
            <a:endParaRPr lang="fr-FR" dirty="0"/>
          </a:p>
          <a:p>
            <a:pPr fontAlgn="base"/>
            <a:r>
              <a:rPr lang="fr-FR" dirty="0"/>
              <a:t>Il pleut, …………hier.</a:t>
            </a:r>
          </a:p>
          <a:p>
            <a:pPr fontAlgn="base"/>
            <a:r>
              <a:rPr lang="fr-FR" dirty="0"/>
              <a:t>Je ne sais pas …………….te le dire</a:t>
            </a:r>
            <a:r>
              <a:rPr lang="fr-FR" dirty="0" smtClean="0"/>
              <a:t>, mais </a:t>
            </a:r>
            <a:r>
              <a:rPr lang="fr-FR" dirty="0"/>
              <a:t>il faut que tu arrêtes de boire autant </a:t>
            </a:r>
            <a:r>
              <a:rPr lang="fr-FR" dirty="0" smtClean="0"/>
              <a:t>d´alcool.</a:t>
            </a:r>
            <a:endParaRPr lang="fr-FR" dirty="0"/>
          </a:p>
          <a:p>
            <a:pPr fontAlgn="base"/>
            <a:r>
              <a:rPr lang="fr-FR" dirty="0"/>
              <a:t>Alors…………..ça tu n’as pas fait ton service </a:t>
            </a:r>
            <a:r>
              <a:rPr lang="fr-FR" dirty="0" smtClean="0"/>
              <a:t>civique?</a:t>
            </a:r>
            <a:endParaRPr lang="fr-FR" dirty="0"/>
          </a:p>
          <a:p>
            <a:pPr fontAlgn="base"/>
            <a:r>
              <a:rPr lang="fr-FR" dirty="0"/>
              <a:t>Je vais chercher </a:t>
            </a:r>
            <a:r>
              <a:rPr lang="fr-FR" dirty="0" smtClean="0"/>
              <a:t>le vélo, </a:t>
            </a:r>
            <a:r>
              <a:rPr lang="fr-FR" dirty="0"/>
              <a:t>…………………..ça, tu n’auras pas à marcher longtemps.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06710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230</Words>
  <Application>Microsoft Office PowerPoint</Application>
  <PresentationFormat>Panorámica</PresentationFormat>
  <Paragraphs>47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Algerian</vt:lpstr>
      <vt:lpstr>Arial</vt:lpstr>
      <vt:lpstr>Arial Black</vt:lpstr>
      <vt:lpstr>Arial Narrow</vt:lpstr>
      <vt:lpstr>Calibri</vt:lpstr>
      <vt:lpstr>Calibri Light</vt:lpstr>
      <vt:lpstr>Tema de Office</vt:lpstr>
      <vt:lpstr>DIFFÉRENCES ENTRE COMME ET COMMENT</vt:lpstr>
      <vt:lpstr>COMME OU COMMENT????</vt:lpstr>
      <vt:lpstr>COMME</vt:lpstr>
      <vt:lpstr>COMMENT</vt:lpstr>
      <vt:lpstr>VOUZ AVEZ APPRIS LES DIFFÉRENCES? MAINTENANT C´EST À VOUS!!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 ENTRE COMME ET COMMENT</dc:title>
  <dc:creator>Maite Lazcoz</dc:creator>
  <cp:lastModifiedBy>Maite Lazcoz</cp:lastModifiedBy>
  <cp:revision>11</cp:revision>
  <dcterms:created xsi:type="dcterms:W3CDTF">2020-05-25T13:09:01Z</dcterms:created>
  <dcterms:modified xsi:type="dcterms:W3CDTF">2020-05-25T14:24:40Z</dcterms:modified>
</cp:coreProperties>
</file>